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9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78" r:id="rId25"/>
    <p:sldId id="280" r:id="rId26"/>
    <p:sldId id="281" r:id="rId27"/>
    <p:sldId id="28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82EFA-7B74-4981-97E6-46ED68C81EC2}" type="datetimeFigureOut">
              <a:rPr lang="en-US" smtClean="0"/>
              <a:t>9/25/2018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106D1-7A91-4B4E-824F-7761BDC05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6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7"/>
            <a:ext cx="10363200" cy="1470025"/>
          </a:xfrm>
          <a:solidFill>
            <a:srgbClr val="C00000"/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714360" y="6356362"/>
            <a:ext cx="216244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45058" y="6356362"/>
            <a:ext cx="248135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62"/>
            <a:ext cx="802619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09600" y="274070"/>
            <a:ext cx="10972800" cy="93199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5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5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714360" y="6356362"/>
            <a:ext cx="216244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45058" y="6356362"/>
            <a:ext cx="248135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62"/>
            <a:ext cx="802619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714360" y="6356362"/>
            <a:ext cx="216244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31 January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45058" y="6356362"/>
            <a:ext cx="2481351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Put Event Name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62"/>
            <a:ext cx="802619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9326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714360" y="6356362"/>
            <a:ext cx="2162440" cy="365125"/>
          </a:xfrm>
          <a:prstGeom prst="rect">
            <a:avLst/>
          </a:prstGeom>
        </p:spPr>
        <p:txBody>
          <a:bodyPr/>
          <a:lstStyle/>
          <a:p>
            <a:fld id="{4A9E7B99-7C3F-4BC3-B7B8-7E1F8C620B24}" type="datetime1">
              <a:rPr lang="en-US" smtClean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45058" y="6356362"/>
            <a:ext cx="248135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62"/>
            <a:ext cx="802619" cy="365125"/>
          </a:xfrm>
          <a:prstGeom prst="rect">
            <a:avLst/>
          </a:prstGeom>
        </p:spPr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714360" y="6356362"/>
            <a:ext cx="216244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45058" y="6356362"/>
            <a:ext cx="248135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1" y="6356362"/>
            <a:ext cx="802619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93199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714360" y="6356362"/>
            <a:ext cx="216244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9/25/2018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545058" y="6356362"/>
            <a:ext cx="248135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1" y="6356362"/>
            <a:ext cx="802619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09600" y="274070"/>
            <a:ext cx="10972800" cy="93199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714360" y="6356362"/>
            <a:ext cx="216244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9/25/2018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45058" y="6356362"/>
            <a:ext cx="248135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1" y="6356362"/>
            <a:ext cx="802619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09600" y="274070"/>
            <a:ext cx="10972800" cy="93199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714360" y="6356362"/>
            <a:ext cx="216244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9/25/2018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45058" y="6356362"/>
            <a:ext cx="248135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1" y="6356362"/>
            <a:ext cx="802619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6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714360" y="6356362"/>
            <a:ext cx="216244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45058" y="6356362"/>
            <a:ext cx="248135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1" y="6356362"/>
            <a:ext cx="802619" cy="365125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1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714360" y="6356362"/>
            <a:ext cx="216244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45058" y="6356362"/>
            <a:ext cx="248135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1" y="6356362"/>
            <a:ext cx="802619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bg1"/>
            </a:gs>
            <a:gs pos="100000">
              <a:srgbClr val="C0000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367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080115" y="6185750"/>
            <a:ext cx="4201463" cy="584775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  <a:scene3d>
              <a:camera prst="orthographicFront">
                <a:rot lat="1500000" lon="0" rev="0"/>
              </a:camera>
              <a:lightRig rig="threePt" dir="t"/>
            </a:scene3d>
          </a:bodyPr>
          <a:lstStyle/>
          <a:p>
            <a:pPr algn="ctr"/>
            <a:r>
              <a:rPr lang="en-US" sz="1600" b="0" cap="none" spc="0" dirty="0" smtClean="0">
                <a:ln w="17780" cmpd="sng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rgbClr val="C00000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gradFill flip="none"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0" scaled="1"/>
                  <a:tileRect/>
                </a:gradFill>
                <a:effectLst>
                  <a:glow rad="50800">
                    <a:srgbClr val="FFFF00">
                      <a:alpha val="50000"/>
                    </a:srgbClr>
                  </a:glow>
                  <a:reflection stA="21000" endPos="53000" dist="12700" dir="5400000" sy="-100000" algn="bl" rotWithShape="0"/>
                </a:effectLst>
              </a:rPr>
              <a:t>Collective Embodied</a:t>
            </a:r>
            <a:r>
              <a:rPr lang="en-US" sz="1600" b="0" cap="none" spc="0" baseline="0" dirty="0" smtClean="0">
                <a:ln w="17780" cmpd="sng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rgbClr val="C00000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gradFill flip="none"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0" scaled="1"/>
                  <a:tileRect/>
                </a:gradFill>
                <a:effectLst>
                  <a:glow rad="50800">
                    <a:srgbClr val="FFFF00">
                      <a:alpha val="50000"/>
                    </a:srgbClr>
                  </a:glow>
                  <a:reflection stA="21000" endPos="53000" dist="12700" dir="5400000" sy="-100000" algn="bl" rotWithShape="0"/>
                </a:effectLst>
              </a:rPr>
              <a:t> </a:t>
            </a:r>
          </a:p>
          <a:p>
            <a:pPr algn="ctr"/>
            <a:r>
              <a:rPr lang="en-US" sz="1600" b="0" cap="none" spc="0" baseline="0" dirty="0" smtClean="0">
                <a:ln w="17780" cmpd="sng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rgbClr val="C00000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gradFill flip="none"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0" scaled="1"/>
                  <a:tileRect/>
                </a:gradFill>
                <a:effectLst>
                  <a:glow rad="50800">
                    <a:srgbClr val="FFFF00">
                      <a:alpha val="50000"/>
                    </a:srgbClr>
                  </a:glow>
                  <a:reflection stA="21000" endPos="53000" dist="12700" dir="5400000" sy="-100000" algn="bl" rotWithShape="0"/>
                </a:effectLst>
              </a:rPr>
              <a:t>Intelligence Lab</a:t>
            </a:r>
            <a:endParaRPr lang="en-US" sz="1600" b="0" cap="none" spc="0" dirty="0">
              <a:ln w="17780" cmpd="sng">
                <a:gradFill flip="none"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gradFill flip="none"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0" scaled="1"/>
                <a:tileRect/>
              </a:gradFill>
              <a:effectLst>
                <a:glow rad="50800">
                  <a:srgbClr val="FFFF00">
                    <a:alpha val="50000"/>
                  </a:srgbClr>
                </a:glow>
                <a:reflection stA="21000" endPos="53000" dist="12700" dir="5400000" sy="-100000" algn="bl" rotWithShape="0"/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3" t="7351"/>
          <a:stretch/>
        </p:blipFill>
        <p:spPr>
          <a:xfrm>
            <a:off x="10666067" y="6150084"/>
            <a:ext cx="1531704" cy="8452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1" y="6150084"/>
            <a:ext cx="727959" cy="6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iming>
    <p:tnLst>
      <p:par>
        <p:cTn id="1" dur="indefinite" restart="never" nodeType="tmRoot"/>
      </p:par>
    </p:tnLst>
  </p:timing>
  <p:txStyles>
    <p:titleStyle>
      <a:lvl1pPr algn="ctr" defTabSz="457189" rtl="0" eaLnBrk="1" latinLnBrk="0" hangingPunct="1">
        <a:spcBef>
          <a:spcPct val="0"/>
        </a:spcBef>
        <a:buNone/>
        <a:defRPr sz="3200" b="0" kern="1200" cap="none" spc="0">
          <a:ln w="18415" cmpd="sng">
            <a:solidFill>
              <a:srgbClr val="FFFFFF"/>
            </a:solidFill>
            <a:prstDash val="solid"/>
          </a:ln>
          <a:solidFill>
            <a:srgbClr val="FFFFFF"/>
          </a:solidFill>
          <a:effectLst/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512" y="99623"/>
            <a:ext cx="10363200" cy="813149"/>
          </a:xfrm>
        </p:spPr>
        <p:txBody>
          <a:bodyPr/>
          <a:lstStyle/>
          <a:p>
            <a:r>
              <a:rPr lang="en-US" dirty="0" smtClean="0"/>
              <a:t>Wired Communication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407" b="9722"/>
          <a:stretch/>
        </p:blipFill>
        <p:spPr>
          <a:xfrm>
            <a:off x="2081567" y="999751"/>
            <a:ext cx="7865091" cy="4885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0825" y="6059606"/>
            <a:ext cx="3886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By: Haron Abdel-Raziq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70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086"/>
          <a:stretch/>
        </p:blipFill>
        <p:spPr>
          <a:xfrm>
            <a:off x="5740209" y="1056496"/>
            <a:ext cx="5000362" cy="54547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09600" y="1448876"/>
            <a:ext cx="5400003" cy="46699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Stream </a:t>
            </a:r>
            <a:r>
              <a:rPr lang="en-US" dirty="0" smtClean="0"/>
              <a:t>bits </a:t>
            </a:r>
            <a:r>
              <a:rPr lang="en-US" dirty="0" smtClean="0"/>
              <a:t>(unlimited frame)</a:t>
            </a:r>
          </a:p>
          <a:p>
            <a:pPr lvl="1"/>
            <a:r>
              <a:rPr lang="en-US" dirty="0" smtClean="0"/>
              <a:t>High </a:t>
            </a:r>
            <a:r>
              <a:rPr lang="en-US" dirty="0" smtClean="0"/>
              <a:t>speed</a:t>
            </a:r>
            <a:endParaRPr lang="en-US" dirty="0" smtClean="0"/>
          </a:p>
          <a:p>
            <a:pPr lvl="1"/>
            <a:r>
              <a:rPr lang="en-US" dirty="0" smtClean="0"/>
              <a:t>Send &amp; </a:t>
            </a:r>
            <a:r>
              <a:rPr lang="en-US" dirty="0" smtClean="0"/>
              <a:t>receive </a:t>
            </a:r>
            <a:r>
              <a:rPr lang="en-US" dirty="0"/>
              <a:t>l</a:t>
            </a:r>
            <a:r>
              <a:rPr lang="en-US" dirty="0" smtClean="0"/>
              <a:t>ines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error </a:t>
            </a:r>
            <a:r>
              <a:rPr lang="en-US" dirty="0"/>
              <a:t>c</a:t>
            </a:r>
            <a:r>
              <a:rPr lang="en-US" dirty="0" smtClean="0"/>
              <a:t>hecking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acknowledgement</a:t>
            </a:r>
            <a:endParaRPr lang="en-US" dirty="0" smtClean="0"/>
          </a:p>
          <a:p>
            <a:pPr lvl="1"/>
            <a:r>
              <a:rPr lang="en-US" dirty="0" smtClean="0"/>
              <a:t>Requires </a:t>
            </a:r>
            <a:r>
              <a:rPr lang="en-US" dirty="0" smtClean="0"/>
              <a:t>four </a:t>
            </a:r>
            <a:r>
              <a:rPr lang="en-US" dirty="0"/>
              <a:t>w</a:t>
            </a:r>
            <a:r>
              <a:rPr lang="en-US" dirty="0" smtClean="0"/>
              <a:t>ires</a:t>
            </a:r>
            <a:endParaRPr lang="en-US" dirty="0" smtClean="0"/>
          </a:p>
          <a:p>
            <a:pPr lvl="1"/>
            <a:r>
              <a:rPr lang="en-US" dirty="0" smtClean="0"/>
              <a:t>Single </a:t>
            </a:r>
            <a:r>
              <a:rPr lang="en-US" dirty="0" smtClean="0"/>
              <a:t>master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473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Alpha </a:t>
            </a:r>
            <a:r>
              <a:rPr lang="en-US" dirty="0" smtClean="0"/>
              <a:t>implemented </a:t>
            </a:r>
            <a:r>
              <a:rPr lang="en-US" dirty="0" smtClean="0"/>
              <a:t>SPI </a:t>
            </a:r>
            <a:r>
              <a:rPr lang="en-US" dirty="0"/>
              <a:t>c</a:t>
            </a:r>
            <a:r>
              <a:rPr lang="en-US" dirty="0" smtClean="0"/>
              <a:t>ommunication </a:t>
            </a:r>
            <a:r>
              <a:rPr lang="en-US" dirty="0" smtClean="0"/>
              <a:t>to </a:t>
            </a:r>
            <a:r>
              <a:rPr lang="en-US" dirty="0" smtClean="0"/>
              <a:t>their </a:t>
            </a:r>
            <a:r>
              <a:rPr lang="en-US" dirty="0" smtClean="0"/>
              <a:t>FPGA</a:t>
            </a:r>
          </a:p>
          <a:p>
            <a:r>
              <a:rPr lang="en-US" dirty="0" smtClean="0"/>
              <a:t>Check </a:t>
            </a:r>
            <a:r>
              <a:rPr lang="en-US" dirty="0" smtClean="0"/>
              <a:t>out </a:t>
            </a:r>
            <a:r>
              <a:rPr lang="en-US" dirty="0"/>
              <a:t>t</a:t>
            </a:r>
            <a:r>
              <a:rPr lang="en-US" dirty="0" smtClean="0"/>
              <a:t>heir </a:t>
            </a:r>
            <a:r>
              <a:rPr lang="en-US" dirty="0"/>
              <a:t>w</a:t>
            </a:r>
            <a:r>
              <a:rPr lang="en-US" dirty="0" smtClean="0"/>
              <a:t>ebsite </a:t>
            </a:r>
            <a:r>
              <a:rPr lang="en-US" dirty="0" smtClean="0"/>
              <a:t>for Lab 4</a:t>
            </a:r>
          </a:p>
          <a:p>
            <a:r>
              <a:rPr lang="en-US" dirty="0"/>
              <a:t>https://cei-lab.github.io/ECE3400-2017-teamAlpha/lab4.html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4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 (Universal Asynchronous Receiver/Transmitter)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16" t="3975" r="3162" b="5065"/>
          <a:stretch/>
        </p:blipFill>
        <p:spPr>
          <a:xfrm>
            <a:off x="885372" y="1482152"/>
            <a:ext cx="10653486" cy="44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97001"/>
            <a:ext cx="5021943" cy="5460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UART is a physical IC (sometimes contained as part of an MCU)</a:t>
            </a:r>
          </a:p>
          <a:p>
            <a:r>
              <a:rPr lang="en-US" dirty="0" smtClean="0"/>
              <a:t>Two </a:t>
            </a:r>
            <a:r>
              <a:rPr lang="en-US" dirty="0" smtClean="0"/>
              <a:t>wire </a:t>
            </a:r>
            <a:r>
              <a:rPr lang="en-US" dirty="0"/>
              <a:t>c</a:t>
            </a:r>
            <a:r>
              <a:rPr lang="en-US" dirty="0" smtClean="0"/>
              <a:t>ommunication</a:t>
            </a:r>
            <a:endParaRPr lang="en-US" dirty="0" smtClean="0"/>
          </a:p>
          <a:p>
            <a:r>
              <a:rPr lang="en-US" dirty="0" smtClean="0"/>
              <a:t>Converts </a:t>
            </a:r>
            <a:r>
              <a:rPr lang="en-US" dirty="0" smtClean="0"/>
              <a:t>incoming </a:t>
            </a:r>
            <a:r>
              <a:rPr lang="en-US" dirty="0"/>
              <a:t>p</a:t>
            </a:r>
            <a:r>
              <a:rPr lang="en-US" dirty="0" smtClean="0"/>
              <a:t>arallel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s</a:t>
            </a:r>
            <a:r>
              <a:rPr lang="en-US" dirty="0" smtClean="0"/>
              <a:t>erial</a:t>
            </a:r>
            <a:r>
              <a:rPr lang="en-US" dirty="0" smtClean="0"/>
              <a:t>, </a:t>
            </a:r>
            <a:r>
              <a:rPr lang="en-US" dirty="0" smtClean="0"/>
              <a:t>transmits</a:t>
            </a:r>
            <a:r>
              <a:rPr lang="en-US" dirty="0" smtClean="0"/>
              <a:t>, </a:t>
            </a:r>
            <a:r>
              <a:rPr lang="en-US" dirty="0" smtClean="0"/>
              <a:t>converts </a:t>
            </a:r>
            <a:r>
              <a:rPr lang="en-US" dirty="0"/>
              <a:t>b</a:t>
            </a:r>
            <a:r>
              <a:rPr lang="en-US" dirty="0" smtClean="0"/>
              <a:t>ack</a:t>
            </a:r>
            <a:endParaRPr lang="en-US" dirty="0" smtClean="0"/>
          </a:p>
          <a:p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But </a:t>
            </a:r>
            <a:r>
              <a:rPr lang="en-US" dirty="0" smtClean="0"/>
              <a:t>there </a:t>
            </a:r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</a:t>
            </a:r>
            <a:r>
              <a:rPr lang="en-US" dirty="0" smtClean="0"/>
              <a:t>greed </a:t>
            </a:r>
            <a:r>
              <a:rPr lang="en-US" dirty="0"/>
              <a:t>u</a:t>
            </a:r>
            <a:r>
              <a:rPr lang="en-US" dirty="0" smtClean="0"/>
              <a:t>pon </a:t>
            </a:r>
            <a:r>
              <a:rPr lang="en-US" dirty="0"/>
              <a:t>b</a:t>
            </a:r>
            <a:r>
              <a:rPr lang="en-US" dirty="0" smtClean="0"/>
              <a:t>aud </a:t>
            </a:r>
            <a:r>
              <a:rPr lang="en-US" dirty="0"/>
              <a:t>r</a:t>
            </a:r>
            <a:r>
              <a:rPr lang="en-US" dirty="0" smtClean="0"/>
              <a:t>ate</a:t>
            </a:r>
            <a:endParaRPr lang="en-US" dirty="0" smtClean="0"/>
          </a:p>
          <a:p>
            <a:pPr lvl="1"/>
            <a:r>
              <a:rPr lang="en-US" dirty="0" smtClean="0"/>
              <a:t>Start </a:t>
            </a:r>
            <a:r>
              <a:rPr lang="en-US" dirty="0" smtClean="0"/>
              <a:t>bit </a:t>
            </a:r>
            <a:r>
              <a:rPr lang="en-US" dirty="0"/>
              <a:t>s</a:t>
            </a:r>
            <a:r>
              <a:rPr lang="en-US" dirty="0" smtClean="0"/>
              <a:t>ignals </a:t>
            </a:r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r</a:t>
            </a:r>
            <a:r>
              <a:rPr lang="en-US" dirty="0" smtClean="0"/>
              <a:t>eading </a:t>
            </a:r>
            <a:r>
              <a:rPr lang="en-US" dirty="0"/>
              <a:t>b</a:t>
            </a:r>
            <a:r>
              <a:rPr lang="en-US" dirty="0" smtClean="0"/>
              <a:t>egins</a:t>
            </a:r>
            <a:endParaRPr lang="en-US" dirty="0" smtClean="0"/>
          </a:p>
          <a:p>
            <a:pPr lvl="1"/>
            <a:r>
              <a:rPr lang="en-US" dirty="0" smtClean="0"/>
              <a:t>Use a </a:t>
            </a:r>
            <a:r>
              <a:rPr lang="en-US" dirty="0" smtClean="0"/>
              <a:t>particular “packet</a:t>
            </a:r>
            <a:r>
              <a:rPr lang="en-US" dirty="0" smtClean="0"/>
              <a:t>” </a:t>
            </a:r>
            <a:r>
              <a:rPr lang="en-US" dirty="0" smtClean="0"/>
              <a:t>format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73" r="4075"/>
          <a:stretch/>
        </p:blipFill>
        <p:spPr>
          <a:xfrm>
            <a:off x="5863771" y="1397001"/>
            <a:ext cx="5718629" cy="3084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84" t="5148" r="3439" b="7423"/>
          <a:stretch/>
        </p:blipFill>
        <p:spPr>
          <a:xfrm>
            <a:off x="5943599" y="4481289"/>
            <a:ext cx="5638801" cy="23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61"/>
          <a:stretch/>
        </p:blipFill>
        <p:spPr>
          <a:xfrm>
            <a:off x="45995" y="312453"/>
            <a:ext cx="2856862" cy="2937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482" y="584432"/>
            <a:ext cx="3752848" cy="2241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428"/>
          <a:stretch/>
        </p:blipFill>
        <p:spPr>
          <a:xfrm>
            <a:off x="7125897" y="296790"/>
            <a:ext cx="5037075" cy="2395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631"/>
          <a:stretch/>
        </p:blipFill>
        <p:spPr>
          <a:xfrm>
            <a:off x="760123" y="3614135"/>
            <a:ext cx="4093176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0202" t="3300" r="4394" b="5621"/>
          <a:stretch/>
        </p:blipFill>
        <p:spPr>
          <a:xfrm>
            <a:off x="7125897" y="3125513"/>
            <a:ext cx="2753557" cy="307942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587688" y="1571343"/>
            <a:ext cx="551602" cy="5515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6767802" y="1571343"/>
            <a:ext cx="551602" cy="5515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9604467">
            <a:off x="3954277" y="3014677"/>
            <a:ext cx="3470353" cy="27098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440567" y="4531294"/>
            <a:ext cx="866496" cy="85884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154056" y="1468812"/>
            <a:ext cx="5486400" cy="4367319"/>
          </a:xfrm>
        </p:spPr>
        <p:txBody>
          <a:bodyPr>
            <a:normAutofit/>
          </a:bodyPr>
          <a:lstStyle/>
          <a:p>
            <a:r>
              <a:rPr lang="en-US" dirty="0" smtClean="0"/>
              <a:t>Commonly Used For</a:t>
            </a:r>
          </a:p>
          <a:p>
            <a:pPr lvl="1"/>
            <a:r>
              <a:rPr lang="en-US" dirty="0" smtClean="0"/>
              <a:t>GPS Modules</a:t>
            </a:r>
          </a:p>
          <a:p>
            <a:pPr lvl="1"/>
            <a:r>
              <a:rPr lang="en-US" dirty="0" smtClean="0"/>
              <a:t>Bluetooth Modules</a:t>
            </a:r>
          </a:p>
          <a:p>
            <a:pPr lvl="1"/>
            <a:r>
              <a:rPr lang="en-US" dirty="0" smtClean="0"/>
              <a:t>RFID Card Reader Modules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67656" y="1432414"/>
            <a:ext cx="5486400" cy="4808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Widely </a:t>
            </a:r>
            <a:r>
              <a:rPr lang="en-US" dirty="0" smtClean="0"/>
              <a:t>used</a:t>
            </a:r>
            <a:endParaRPr lang="en-US" dirty="0" smtClean="0"/>
          </a:p>
          <a:p>
            <a:pPr lvl="1"/>
            <a:r>
              <a:rPr lang="en-US" dirty="0" smtClean="0"/>
              <a:t>Requires </a:t>
            </a:r>
            <a:r>
              <a:rPr lang="en-US" dirty="0" smtClean="0"/>
              <a:t>only </a:t>
            </a:r>
            <a:r>
              <a:rPr lang="en-US" dirty="0"/>
              <a:t>t</a:t>
            </a:r>
            <a:r>
              <a:rPr lang="en-US" dirty="0" smtClean="0"/>
              <a:t>wo </a:t>
            </a:r>
            <a:r>
              <a:rPr lang="en-US" dirty="0"/>
              <a:t>w</a:t>
            </a:r>
            <a:r>
              <a:rPr lang="en-US" dirty="0" smtClean="0"/>
              <a:t>ires</a:t>
            </a:r>
            <a:endParaRPr lang="en-US" dirty="0" smtClean="0"/>
          </a:p>
          <a:p>
            <a:pPr lvl="1"/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Parity </a:t>
            </a:r>
            <a:r>
              <a:rPr lang="en-US" dirty="0" smtClean="0"/>
              <a:t>bit </a:t>
            </a: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e</a:t>
            </a:r>
            <a:r>
              <a:rPr lang="en-US" dirty="0" smtClean="0"/>
              <a:t>rror </a:t>
            </a:r>
            <a:r>
              <a:rPr lang="en-US" dirty="0"/>
              <a:t>c</a:t>
            </a:r>
            <a:r>
              <a:rPr lang="en-US" dirty="0" smtClean="0"/>
              <a:t>hecking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Fixed </a:t>
            </a:r>
            <a:r>
              <a:rPr lang="en-US" dirty="0" smtClean="0"/>
              <a:t>packet </a:t>
            </a:r>
            <a:r>
              <a:rPr lang="en-US" dirty="0"/>
              <a:t>s</a:t>
            </a:r>
            <a:r>
              <a:rPr lang="en-US" dirty="0" smtClean="0"/>
              <a:t>ize</a:t>
            </a:r>
            <a:endParaRPr lang="en-US" dirty="0" smtClean="0"/>
          </a:p>
          <a:p>
            <a:pPr lvl="1"/>
            <a:r>
              <a:rPr lang="en-US" dirty="0" smtClean="0"/>
              <a:t>Single Master/Slave</a:t>
            </a:r>
          </a:p>
          <a:p>
            <a:pPr lvl="1"/>
            <a:r>
              <a:rPr lang="en-US" dirty="0" smtClean="0"/>
              <a:t>Baud </a:t>
            </a:r>
            <a:r>
              <a:rPr lang="en-US" dirty="0" smtClean="0"/>
              <a:t>rates </a:t>
            </a:r>
            <a:r>
              <a:rPr lang="en-US" dirty="0"/>
              <a:t>m</a:t>
            </a:r>
            <a:r>
              <a:rPr lang="en-US" dirty="0" smtClean="0"/>
              <a:t>ust </a:t>
            </a:r>
            <a:r>
              <a:rPr lang="en-US" dirty="0" smtClean="0"/>
              <a:t>be </a:t>
            </a:r>
            <a:r>
              <a:rPr lang="en-US" dirty="0" smtClean="0"/>
              <a:t>within </a:t>
            </a:r>
            <a:r>
              <a:rPr lang="en-US" dirty="0" smtClean="0"/>
              <a:t>10%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856" y="3553261"/>
            <a:ext cx="3811176" cy="26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543" y="6008914"/>
            <a:ext cx="1088571" cy="849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39986"/>
            <a:ext cx="5181600" cy="4367319"/>
          </a:xfrm>
        </p:spPr>
        <p:txBody>
          <a:bodyPr/>
          <a:lstStyle/>
          <a:p>
            <a:r>
              <a:rPr lang="en-US" dirty="0" smtClean="0"/>
              <a:t>Inter Integrated Circuit </a:t>
            </a:r>
            <a:r>
              <a:rPr lang="en-US" dirty="0" smtClean="0"/>
              <a:t>combines </a:t>
            </a:r>
            <a:r>
              <a:rPr lang="en-US" dirty="0" smtClean="0"/>
              <a:t>SPI and UART </a:t>
            </a:r>
            <a:r>
              <a:rPr lang="en-US" dirty="0" smtClean="0"/>
              <a:t>benefits</a:t>
            </a:r>
            <a:endParaRPr lang="en-US" dirty="0" smtClean="0"/>
          </a:p>
          <a:p>
            <a:pPr lvl="1"/>
            <a:r>
              <a:rPr lang="en-US" dirty="0" smtClean="0"/>
              <a:t>Multiple </a:t>
            </a:r>
            <a:r>
              <a:rPr lang="en-US" dirty="0" smtClean="0"/>
              <a:t>masters </a:t>
            </a:r>
            <a:r>
              <a:rPr lang="en-US" dirty="0" smtClean="0"/>
              <a:t>and </a:t>
            </a:r>
            <a:r>
              <a:rPr lang="en-US" dirty="0" smtClean="0"/>
              <a:t>multiple </a:t>
            </a:r>
            <a:r>
              <a:rPr lang="en-US" dirty="0"/>
              <a:t>s</a:t>
            </a:r>
            <a:r>
              <a:rPr lang="en-US" dirty="0" smtClean="0"/>
              <a:t>laves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smtClean="0"/>
              <a:t>wires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 (Inter Integrated Circuit)</a:t>
            </a:r>
            <a:endParaRPr lang="en-US" dirty="0"/>
          </a:p>
        </p:txBody>
      </p:sp>
      <p:pic>
        <p:nvPicPr>
          <p:cNvPr id="2050" name="Picture 2" descr="http://www.circuitbasics.com/wp-content/uploads/2016/01/Introduction-to-I2C-Single-Master-Single-Slave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3"/>
          <a:stretch/>
        </p:blipFill>
        <p:spPr bwMode="auto">
          <a:xfrm>
            <a:off x="5791200" y="1239986"/>
            <a:ext cx="5747657" cy="294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1488" y="3851351"/>
            <a:ext cx="8917740" cy="2250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0742" y="6014599"/>
            <a:ext cx="7591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Start Condition: SDA High to Low before SCL High to Low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770741" y="6360931"/>
            <a:ext cx="732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Stop Condition: SDA Low to High after SCL High to 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387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 Configurations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8404" y="1207327"/>
            <a:ext cx="4043169" cy="5331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9963" y="1207327"/>
            <a:ext cx="3555923" cy="58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2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51" r="5907"/>
          <a:stretch/>
        </p:blipFill>
        <p:spPr>
          <a:xfrm>
            <a:off x="5558969" y="763576"/>
            <a:ext cx="6502400" cy="51834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42833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3086" y="316436"/>
            <a:ext cx="3527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Start Condition Is Sent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547429" y="240356"/>
            <a:ext cx="2419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Address is Sent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5866" r="61797"/>
          <a:stretch/>
        </p:blipFill>
        <p:spPr>
          <a:xfrm>
            <a:off x="1851112" y="720034"/>
            <a:ext cx="145510" cy="5633715"/>
          </a:xfrm>
          <a:prstGeom prst="rect">
            <a:avLst/>
          </a:prstGeom>
        </p:spPr>
      </p:pic>
      <p:pic>
        <p:nvPicPr>
          <p:cNvPr id="3074" name="Picture 2" descr="http://www.circuitbasics.com/wp-content/uploads/2016/01/Introduction-to-I2C-Data-Transmission-Diagram-START-CONDITION-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t="38352" r="67463" b="34249"/>
          <a:stretch/>
        </p:blipFill>
        <p:spPr bwMode="auto">
          <a:xfrm>
            <a:off x="14695" y="2870197"/>
            <a:ext cx="1799591" cy="158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1981200" y="1814285"/>
            <a:ext cx="1081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62514" y="1814285"/>
            <a:ext cx="0" cy="1451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062514" y="1959429"/>
            <a:ext cx="11756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80657" r="3275"/>
          <a:stretch/>
        </p:blipFill>
        <p:spPr>
          <a:xfrm>
            <a:off x="4188097" y="957942"/>
            <a:ext cx="1021310" cy="575092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2032002" y="2373086"/>
            <a:ext cx="1081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13316" y="2373086"/>
            <a:ext cx="0" cy="1451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13316" y="2518230"/>
            <a:ext cx="1081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002974" y="3664853"/>
            <a:ext cx="1081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84288" y="3664853"/>
            <a:ext cx="0" cy="1451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084288" y="3809997"/>
            <a:ext cx="1081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67140" y="4230913"/>
            <a:ext cx="118971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56858" y="4230913"/>
            <a:ext cx="0" cy="1886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56858" y="4419599"/>
            <a:ext cx="103777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017488" y="5508176"/>
            <a:ext cx="1081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098802" y="5508176"/>
            <a:ext cx="0" cy="1886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113316" y="5696862"/>
            <a:ext cx="1081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967140" y="6110519"/>
            <a:ext cx="12260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193146" y="6110519"/>
            <a:ext cx="0" cy="1886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07660" y="6299205"/>
            <a:ext cx="98697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54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25565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3086" y="316436"/>
            <a:ext cx="37751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ACKnowledgement Sent</a:t>
            </a:r>
          </a:p>
          <a:p>
            <a:pPr algn="ctr"/>
            <a:r>
              <a:rPr lang="en-US" sz="2800" dirty="0" smtClean="0"/>
              <a:t>(Pull SDA Line Low)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735762" y="240356"/>
            <a:ext cx="4718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Master Sends or Receives Data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40" t="2285" r="6623" b="2858"/>
          <a:stretch/>
        </p:blipFill>
        <p:spPr>
          <a:xfrm>
            <a:off x="58055" y="1299571"/>
            <a:ext cx="6156101" cy="4696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6174" y="763576"/>
            <a:ext cx="5709746" cy="52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6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07327"/>
            <a:ext cx="10972800" cy="5466428"/>
          </a:xfrm>
        </p:spPr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 smtClean="0"/>
              <a:t>noticed </a:t>
            </a:r>
            <a:r>
              <a:rPr lang="en-US" dirty="0" smtClean="0"/>
              <a:t>the </a:t>
            </a:r>
            <a:r>
              <a:rPr lang="en-US" dirty="0" smtClean="0"/>
              <a:t>struggle </a:t>
            </a:r>
            <a:r>
              <a:rPr lang="en-US" dirty="0"/>
              <a:t>w</a:t>
            </a:r>
            <a:r>
              <a:rPr lang="en-US" dirty="0" smtClean="0"/>
              <a:t>ith </a:t>
            </a:r>
            <a:r>
              <a:rPr lang="en-US" dirty="0" smtClean="0"/>
              <a:t>Lab 2</a:t>
            </a:r>
          </a:p>
          <a:p>
            <a:pPr lvl="1"/>
            <a:r>
              <a:rPr lang="en-US" dirty="0" smtClean="0"/>
              <a:t>Lab 2 </a:t>
            </a:r>
            <a:r>
              <a:rPr lang="en-US" dirty="0" smtClean="0"/>
              <a:t>is </a:t>
            </a:r>
            <a:r>
              <a:rPr lang="en-US" dirty="0"/>
              <a:t>n</a:t>
            </a:r>
            <a:r>
              <a:rPr lang="en-US" dirty="0" smtClean="0"/>
              <a:t>ow </a:t>
            </a:r>
            <a:r>
              <a:rPr lang="en-US" dirty="0"/>
              <a:t>d</a:t>
            </a:r>
            <a:r>
              <a:rPr lang="en-US" dirty="0" smtClean="0"/>
              <a:t>ue </a:t>
            </a:r>
            <a:r>
              <a:rPr lang="en-US" dirty="0" smtClean="0"/>
              <a:t>o</a:t>
            </a:r>
            <a:r>
              <a:rPr lang="en-US" dirty="0" smtClean="0"/>
              <a:t>n </a:t>
            </a:r>
            <a:r>
              <a:rPr lang="en-US" dirty="0" smtClean="0"/>
              <a:t>October 5</a:t>
            </a:r>
            <a:r>
              <a:rPr lang="en-US" baseline="30000" dirty="0" smtClean="0"/>
              <a:t>th</a:t>
            </a:r>
            <a:endParaRPr lang="en-US" dirty="0" smtClean="0"/>
          </a:p>
          <a:p>
            <a:pPr lvl="1"/>
            <a:r>
              <a:rPr lang="en-US" dirty="0" smtClean="0"/>
              <a:t>Milestone 2 is Due on October 12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Next </a:t>
            </a:r>
            <a:r>
              <a:rPr lang="en-US" dirty="0" smtClean="0"/>
              <a:t>week </a:t>
            </a:r>
            <a:r>
              <a:rPr lang="en-US" dirty="0" smtClean="0"/>
              <a:t>(Monday) </a:t>
            </a:r>
            <a:r>
              <a:rPr lang="en-US" dirty="0" smtClean="0"/>
              <a:t>there </a:t>
            </a:r>
            <a:r>
              <a:rPr lang="en-US" dirty="0" smtClean="0"/>
              <a:t>is an FPGA </a:t>
            </a:r>
            <a:r>
              <a:rPr lang="en-US" dirty="0" smtClean="0"/>
              <a:t>lecture</a:t>
            </a:r>
            <a:endParaRPr lang="en-US" dirty="0" smtClean="0"/>
          </a:p>
          <a:p>
            <a:pPr lvl="1"/>
            <a:r>
              <a:rPr lang="en-US" dirty="0" smtClean="0"/>
              <a:t>Will </a:t>
            </a:r>
            <a:r>
              <a:rPr lang="en-US" dirty="0" smtClean="0"/>
              <a:t>be </a:t>
            </a:r>
            <a:r>
              <a:rPr lang="en-US" dirty="0"/>
              <a:t>g</a:t>
            </a:r>
            <a:r>
              <a:rPr lang="en-US" dirty="0" smtClean="0"/>
              <a:t>iven </a:t>
            </a:r>
            <a:r>
              <a:rPr lang="en-US" dirty="0"/>
              <a:t>b</a:t>
            </a:r>
            <a:r>
              <a:rPr lang="en-US" dirty="0" smtClean="0"/>
              <a:t>y </a:t>
            </a:r>
            <a:r>
              <a:rPr lang="en-US" dirty="0" smtClean="0"/>
              <a:t>Professor Bruce Land</a:t>
            </a:r>
          </a:p>
          <a:p>
            <a:pPr lvl="1"/>
            <a:r>
              <a:rPr lang="en-US" dirty="0" smtClean="0"/>
              <a:t>You </a:t>
            </a:r>
            <a:r>
              <a:rPr lang="en-US" dirty="0" smtClean="0"/>
              <a:t>should </a:t>
            </a:r>
            <a:r>
              <a:rPr lang="en-US" dirty="0"/>
              <a:t>d</a:t>
            </a:r>
            <a:r>
              <a:rPr lang="en-US" dirty="0" smtClean="0"/>
              <a:t>efinitely </a:t>
            </a:r>
            <a:r>
              <a:rPr lang="en-US" dirty="0"/>
              <a:t>a</a:t>
            </a:r>
            <a:r>
              <a:rPr lang="en-US" dirty="0" smtClean="0"/>
              <a:t>ttend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80788"/>
            <a:ext cx="10972800" cy="932688"/>
          </a:xfrm>
        </p:spPr>
        <p:txBody>
          <a:bodyPr/>
          <a:lstStyle/>
          <a:p>
            <a:r>
              <a:rPr lang="en-US" dirty="0" smtClean="0"/>
              <a:t>Schedule &amp; Other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863770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3086" y="-31907"/>
            <a:ext cx="3620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After Each Data Frame</a:t>
            </a:r>
          </a:p>
          <a:p>
            <a:r>
              <a:rPr lang="en-US" sz="2800" dirty="0" smtClean="0"/>
              <a:t>An ACK/NACK is Sent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735762" y="37156"/>
            <a:ext cx="446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Master Sends Stop Condition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543"/>
            <a:ext cx="5316446" cy="4903518"/>
          </a:xfrm>
          <a:prstGeom prst="rect">
            <a:avLst/>
          </a:prstGeom>
        </p:spPr>
      </p:pic>
      <p:pic>
        <p:nvPicPr>
          <p:cNvPr id="32" name="Picture 2" descr="http://www.circuitbasics.com/wp-content/uploads/2016/01/Introduction-to-I2C-Data-Transmission-Diagram-START-CONDITION-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t="38352" r="67463" b="34249"/>
          <a:stretch/>
        </p:blipFill>
        <p:spPr bwMode="auto">
          <a:xfrm>
            <a:off x="6021293" y="2644808"/>
            <a:ext cx="1718109" cy="151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657" t="3128" r="3275" b="69363"/>
          <a:stretch/>
        </p:blipFill>
        <p:spPr>
          <a:xfrm>
            <a:off x="10697958" y="811563"/>
            <a:ext cx="1021310" cy="1582058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7907810" y="3429000"/>
            <a:ext cx="10958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9003638" y="3283860"/>
            <a:ext cx="4402" cy="1451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4918" y="3283860"/>
            <a:ext cx="1081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860865" y="3929266"/>
            <a:ext cx="978335" cy="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851783" y="3936523"/>
            <a:ext cx="0" cy="1886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851783" y="4125209"/>
            <a:ext cx="12444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657" t="35504" r="3275" b="35977"/>
          <a:stretch/>
        </p:blipFill>
        <p:spPr>
          <a:xfrm>
            <a:off x="10697958" y="2608943"/>
            <a:ext cx="1021310" cy="164011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657" t="68845" r="3275" b="3393"/>
          <a:stretch/>
        </p:blipFill>
        <p:spPr>
          <a:xfrm>
            <a:off x="10697958" y="4361358"/>
            <a:ext cx="1021310" cy="15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154056" y="1468812"/>
            <a:ext cx="5486400" cy="4367319"/>
          </a:xfrm>
        </p:spPr>
        <p:txBody>
          <a:bodyPr>
            <a:normAutofit/>
          </a:bodyPr>
          <a:lstStyle/>
          <a:p>
            <a:r>
              <a:rPr lang="en-US" dirty="0" smtClean="0"/>
              <a:t>Commonly Used For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Control of </a:t>
            </a:r>
            <a:r>
              <a:rPr lang="en-US" dirty="0" smtClean="0"/>
              <a:t>multiple </a:t>
            </a:r>
            <a:r>
              <a:rPr lang="en-US" dirty="0"/>
              <a:t>d</a:t>
            </a:r>
            <a:r>
              <a:rPr lang="en-US" dirty="0" smtClean="0"/>
              <a:t>evices</a:t>
            </a:r>
            <a:endParaRPr lang="en-US" dirty="0" smtClean="0"/>
          </a:p>
          <a:p>
            <a:pPr lvl="1"/>
            <a:r>
              <a:rPr lang="en-US" dirty="0" smtClean="0"/>
              <a:t>OLEDs</a:t>
            </a:r>
          </a:p>
          <a:p>
            <a:pPr lvl="1"/>
            <a:r>
              <a:rPr lang="en-US" dirty="0" smtClean="0"/>
              <a:t>Accelerometers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67656" y="1432414"/>
            <a:ext cx="5486400" cy="4808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Widely </a:t>
            </a:r>
            <a:r>
              <a:rPr lang="en-US" dirty="0" smtClean="0"/>
              <a:t>used</a:t>
            </a:r>
            <a:endParaRPr lang="en-US" dirty="0" smtClean="0"/>
          </a:p>
          <a:p>
            <a:pPr lvl="1"/>
            <a:r>
              <a:rPr lang="en-US" dirty="0" smtClean="0"/>
              <a:t>Requires </a:t>
            </a:r>
            <a:r>
              <a:rPr lang="en-US" dirty="0" smtClean="0"/>
              <a:t>only </a:t>
            </a:r>
            <a:r>
              <a:rPr lang="en-US" dirty="0"/>
              <a:t>t</a:t>
            </a:r>
            <a:r>
              <a:rPr lang="en-US" dirty="0" smtClean="0"/>
              <a:t>wo </a:t>
            </a:r>
            <a:r>
              <a:rPr lang="en-US" dirty="0"/>
              <a:t>w</a:t>
            </a:r>
            <a:r>
              <a:rPr lang="en-US" dirty="0" smtClean="0"/>
              <a:t>ires</a:t>
            </a:r>
            <a:endParaRPr lang="en-US" dirty="0" smtClean="0"/>
          </a:p>
          <a:p>
            <a:pPr lvl="1"/>
            <a:r>
              <a:rPr lang="en-US" dirty="0" smtClean="0"/>
              <a:t>Ack/Nack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 smtClean="0"/>
              <a:t>master/multiple </a:t>
            </a:r>
            <a:r>
              <a:rPr lang="en-US" dirty="0"/>
              <a:t>s</a:t>
            </a:r>
            <a:r>
              <a:rPr lang="en-US" dirty="0" smtClean="0"/>
              <a:t>lave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Fixed </a:t>
            </a:r>
            <a:r>
              <a:rPr lang="en-US" dirty="0" smtClean="0"/>
              <a:t>frame </a:t>
            </a:r>
            <a:r>
              <a:rPr lang="en-US" dirty="0"/>
              <a:t>s</a:t>
            </a:r>
            <a:r>
              <a:rPr lang="en-US" dirty="0" smtClean="0"/>
              <a:t>ize</a:t>
            </a:r>
            <a:endParaRPr lang="en-US" dirty="0" smtClean="0"/>
          </a:p>
          <a:p>
            <a:pPr lvl="1"/>
            <a:r>
              <a:rPr lang="en-US" dirty="0" smtClean="0"/>
              <a:t>Slower than SPI</a:t>
            </a:r>
          </a:p>
          <a:p>
            <a:pPr lvl="1"/>
            <a:r>
              <a:rPr lang="en-US" dirty="0" smtClean="0"/>
              <a:t>More </a:t>
            </a:r>
            <a:r>
              <a:rPr lang="en-US" dirty="0" smtClean="0"/>
              <a:t>complicated </a:t>
            </a:r>
            <a:r>
              <a:rPr lang="en-US" dirty="0" smtClean="0"/>
              <a:t>than SPI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22834"/>
            <a:ext cx="10972800" cy="4367319"/>
          </a:xfrm>
        </p:spPr>
        <p:txBody>
          <a:bodyPr/>
          <a:lstStyle/>
          <a:p>
            <a:r>
              <a:rPr lang="en-US" dirty="0" smtClean="0"/>
              <a:t>USB </a:t>
            </a:r>
            <a:r>
              <a:rPr lang="en-US" dirty="0"/>
              <a:t>,</a:t>
            </a:r>
            <a:r>
              <a:rPr lang="en-US" dirty="0" smtClean="0"/>
              <a:t>PCIe, SATA, CAN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09919"/>
            <a:ext cx="10972800" cy="932688"/>
          </a:xfrm>
        </p:spPr>
        <p:txBody>
          <a:bodyPr/>
          <a:lstStyle/>
          <a:p>
            <a:r>
              <a:rPr lang="en-US" dirty="0" smtClean="0"/>
              <a:t>Other Serial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429" r="25010"/>
          <a:stretch/>
        </p:blipFill>
        <p:spPr>
          <a:xfrm>
            <a:off x="464456" y="1891387"/>
            <a:ext cx="2931885" cy="267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057" r="12496"/>
          <a:stretch/>
        </p:blipFill>
        <p:spPr>
          <a:xfrm>
            <a:off x="8084457" y="1413552"/>
            <a:ext cx="3497943" cy="2676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040" y="1730663"/>
            <a:ext cx="3028950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7545" b="18715"/>
          <a:stretch/>
        </p:blipFill>
        <p:spPr>
          <a:xfrm>
            <a:off x="5953122" y="4521325"/>
            <a:ext cx="3354750" cy="2204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076" y="4514741"/>
            <a:ext cx="2123928" cy="21239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599" y="4445890"/>
            <a:ext cx="28575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22834"/>
            <a:ext cx="10972800" cy="4367319"/>
          </a:xfrm>
        </p:spPr>
        <p:txBody>
          <a:bodyPr/>
          <a:lstStyle/>
          <a:p>
            <a:r>
              <a:rPr lang="en-US" dirty="0" smtClean="0"/>
              <a:t>Ethernet, HDMI, Coax (Digital Video), Display Port, Firewire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09919"/>
            <a:ext cx="10972800" cy="932688"/>
          </a:xfrm>
        </p:spPr>
        <p:txBody>
          <a:bodyPr/>
          <a:lstStyle/>
          <a:p>
            <a:r>
              <a:rPr lang="en-US" dirty="0" smtClean="0"/>
              <a:t>Even More Serial Devices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07" y="2230835"/>
            <a:ext cx="2963785" cy="2222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36" y="2513738"/>
            <a:ext cx="3256642" cy="32566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22" y="1723782"/>
            <a:ext cx="2729892" cy="27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4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47771" y="1382487"/>
            <a:ext cx="6734629" cy="4800599"/>
          </a:xfrm>
        </p:spPr>
        <p:txBody>
          <a:bodyPr/>
          <a:lstStyle/>
          <a:p>
            <a:r>
              <a:rPr lang="en-US" dirty="0" smtClean="0"/>
              <a:t>Examples are PCI, PATA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longer </a:t>
            </a:r>
            <a:r>
              <a:rPr lang="en-US" dirty="0"/>
              <a:t>f</a:t>
            </a:r>
            <a:r>
              <a:rPr lang="en-US" dirty="0" smtClean="0"/>
              <a:t>avorable </a:t>
            </a:r>
            <a:r>
              <a:rPr lang="en-US" dirty="0"/>
              <a:t>b</a:t>
            </a:r>
            <a:r>
              <a:rPr lang="en-US" dirty="0" smtClean="0"/>
              <a:t>ecause </a:t>
            </a:r>
            <a:r>
              <a:rPr lang="en-US" dirty="0" smtClean="0"/>
              <a:t>of </a:t>
            </a:r>
            <a:r>
              <a:rPr lang="en-US" dirty="0" smtClean="0"/>
              <a:t>limits </a:t>
            </a:r>
            <a:r>
              <a:rPr lang="en-US" dirty="0" smtClean="0"/>
              <a:t>in </a:t>
            </a:r>
            <a:r>
              <a:rPr lang="en-US" dirty="0" smtClean="0"/>
              <a:t>speed</a:t>
            </a:r>
            <a:endParaRPr lang="en-US" dirty="0" smtClean="0"/>
          </a:p>
          <a:p>
            <a:pPr lvl="1"/>
            <a:r>
              <a:rPr lang="en-US" dirty="0" smtClean="0"/>
              <a:t>Cable </a:t>
            </a:r>
            <a:r>
              <a:rPr lang="en-US" dirty="0" smtClean="0"/>
              <a:t>length</a:t>
            </a:r>
            <a:endParaRPr lang="en-US" dirty="0" smtClean="0"/>
          </a:p>
          <a:p>
            <a:pPr lvl="1"/>
            <a:r>
              <a:rPr lang="en-US" dirty="0" smtClean="0"/>
              <a:t>Hardware </a:t>
            </a:r>
            <a:r>
              <a:rPr lang="en-US" dirty="0" smtClean="0"/>
              <a:t>complexity</a:t>
            </a:r>
            <a:endParaRPr lang="en-US" dirty="0" smtClean="0"/>
          </a:p>
          <a:p>
            <a:r>
              <a:rPr lang="en-US" dirty="0" smtClean="0"/>
              <a:t>However, is easy to implement on FPGA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Communication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145" b="15267"/>
          <a:stretch/>
        </p:blipFill>
        <p:spPr>
          <a:xfrm>
            <a:off x="1001486" y="1500827"/>
            <a:ext cx="2857500" cy="1988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6" y="3782786"/>
            <a:ext cx="3155950" cy="23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Communication &amp; FPGAs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EAD4D-D9B0-4404-A019-7085E9F14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37" y="2118762"/>
            <a:ext cx="2809892" cy="3852827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2173D9A0-B23F-48C8-B69B-73AB39063352}"/>
              </a:ext>
            </a:extLst>
          </p:cNvPr>
          <p:cNvSpPr/>
          <p:nvPr/>
        </p:nvSpPr>
        <p:spPr>
          <a:xfrm>
            <a:off x="4522032" y="2342195"/>
            <a:ext cx="569626" cy="685818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94548CB-5CB7-4987-A03E-77204334E425}"/>
              </a:ext>
            </a:extLst>
          </p:cNvPr>
          <p:cNvSpPr/>
          <p:nvPr/>
        </p:nvSpPr>
        <p:spPr>
          <a:xfrm>
            <a:off x="4522032" y="3200731"/>
            <a:ext cx="569626" cy="1326299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6327DA-7C6C-4FD3-916A-4EDE592F81E3}"/>
              </a:ext>
            </a:extLst>
          </p:cNvPr>
          <p:cNvSpPr/>
          <p:nvPr/>
        </p:nvSpPr>
        <p:spPr>
          <a:xfrm>
            <a:off x="4522032" y="4699748"/>
            <a:ext cx="569626" cy="39474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173B9-9CCC-456E-B3E0-8F7795F15BB9}"/>
              </a:ext>
            </a:extLst>
          </p:cNvPr>
          <p:cNvSpPr txBox="1"/>
          <p:nvPr/>
        </p:nvSpPr>
        <p:spPr>
          <a:xfrm>
            <a:off x="5509625" y="2335080"/>
            <a:ext cx="5857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2-bits for message type/header </a:t>
            </a:r>
          </a:p>
          <a:p>
            <a:r>
              <a:rPr lang="en-US" sz="2000" b="1" dirty="0">
                <a:latin typeface="Garamond" panose="02020404030301010803" pitchFamily="18" charset="0"/>
              </a:rPr>
              <a:t>(eg. moved to new location; found treasure at square, etc.)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AD9C1-8EE7-4673-93B2-36DCA2E9614F}"/>
              </a:ext>
            </a:extLst>
          </p:cNvPr>
          <p:cNvSpPr txBox="1"/>
          <p:nvPr/>
        </p:nvSpPr>
        <p:spPr>
          <a:xfrm>
            <a:off x="5509626" y="1816485"/>
            <a:ext cx="23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Garamond" panose="02020404030301010803" pitchFamily="18" charset="0"/>
              </a:rPr>
              <a:t>For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881FC-A145-41A3-A8E6-E7B08818181C}"/>
              </a:ext>
            </a:extLst>
          </p:cNvPr>
          <p:cNvSpPr txBox="1"/>
          <p:nvPr/>
        </p:nvSpPr>
        <p:spPr>
          <a:xfrm>
            <a:off x="5509625" y="3540714"/>
            <a:ext cx="5498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3-bits for message body </a:t>
            </a:r>
          </a:p>
          <a:p>
            <a:r>
              <a:rPr lang="en-US" sz="2000" b="1" dirty="0">
                <a:latin typeface="Garamond" panose="02020404030301010803" pitchFamily="18" charset="0"/>
              </a:rPr>
              <a:t>(eg. moved to square 4,5;  square 7,7 is type </a:t>
            </a:r>
            <a:r>
              <a:rPr lang="en-US" sz="2000" b="1" i="1" dirty="0">
                <a:latin typeface="Garamond" panose="02020404030301010803" pitchFamily="18" charset="0"/>
              </a:rPr>
              <a:t>wall</a:t>
            </a:r>
            <a:r>
              <a:rPr lang="en-US" sz="2000" b="1" dirty="0">
                <a:latin typeface="Garamond" panose="02020404030301010803" pitchFamily="18" charset="0"/>
              </a:rPr>
              <a:t>, etc.)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A13B8-1500-4AEE-9F81-3225E86CC460}"/>
              </a:ext>
            </a:extLst>
          </p:cNvPr>
          <p:cNvSpPr txBox="1"/>
          <p:nvPr/>
        </p:nvSpPr>
        <p:spPr>
          <a:xfrm>
            <a:off x="5509625" y="4725157"/>
            <a:ext cx="424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1-bit for started, stopped mapping…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C9550-BEA6-428B-BED3-F68DDC9D55E7}"/>
              </a:ext>
            </a:extLst>
          </p:cNvPr>
          <p:cNvSpPr txBox="1"/>
          <p:nvPr/>
        </p:nvSpPr>
        <p:spPr>
          <a:xfrm>
            <a:off x="4522032" y="5407115"/>
            <a:ext cx="2650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.                and so on … </a:t>
            </a:r>
          </a:p>
          <a:p>
            <a:r>
              <a:rPr lang="en-US" b="1" dirty="0">
                <a:latin typeface="Garamond" panose="02020404030301010803" pitchFamily="18" charset="0"/>
              </a:rPr>
              <a:t>.</a:t>
            </a:r>
          </a:p>
          <a:p>
            <a:r>
              <a:rPr lang="en-US" b="1" dirty="0"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93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Communication &amp; FPGAs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2452E-3D74-4BF2-AA3B-9E0087DFF8B0}"/>
              </a:ext>
            </a:extLst>
          </p:cNvPr>
          <p:cNvSpPr txBox="1"/>
          <p:nvPr/>
        </p:nvSpPr>
        <p:spPr>
          <a:xfrm>
            <a:off x="6273462" y="3974558"/>
            <a:ext cx="4833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wire inputs [n:0];</a:t>
            </a:r>
          </a:p>
          <a:p>
            <a:r>
              <a:rPr lang="en-US" b="1" dirty="0">
                <a:latin typeface="Garamond" panose="02020404030301010803" pitchFamily="18" charset="0"/>
              </a:rPr>
              <a:t>assign inputs = GPIO_0_D[m:0];</a:t>
            </a:r>
          </a:p>
          <a:p>
            <a:r>
              <a:rPr lang="en-US" b="1" dirty="0">
                <a:latin typeface="Garamond" panose="02020404030301010803" pitchFamily="18" charset="0"/>
              </a:rPr>
              <a:t>…</a:t>
            </a:r>
          </a:p>
          <a:p>
            <a:r>
              <a:rPr lang="en-US" b="1" dirty="0">
                <a:latin typeface="Garamond" panose="02020404030301010803" pitchFamily="18" charset="0"/>
              </a:rPr>
              <a:t>always @ (*) begin</a:t>
            </a:r>
          </a:p>
          <a:p>
            <a:r>
              <a:rPr lang="en-US" b="1" dirty="0">
                <a:latin typeface="Garamond" panose="02020404030301010803" pitchFamily="18" charset="0"/>
              </a:rPr>
              <a:t>  if (inputs{1:0} == 2’d3) begin</a:t>
            </a:r>
          </a:p>
          <a:p>
            <a:r>
              <a:rPr lang="en-US" b="1" dirty="0">
                <a:latin typeface="Garamond" panose="02020404030301010803" pitchFamily="18" charset="0"/>
              </a:rPr>
              <a:t>    grid_array[x][y] = inputs{5:2};</a:t>
            </a:r>
          </a:p>
          <a:p>
            <a:r>
              <a:rPr lang="en-US" b="1" dirty="0">
                <a:latin typeface="Garamond" panose="02020404030301010803" pitchFamily="18" charset="0"/>
              </a:rPr>
              <a:t>  end</a:t>
            </a:r>
          </a:p>
          <a:p>
            <a:r>
              <a:rPr lang="en-US" b="1" dirty="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EE339-161E-4678-8634-832B30D4F112}"/>
              </a:ext>
            </a:extLst>
          </p:cNvPr>
          <p:cNvSpPr txBox="1"/>
          <p:nvPr/>
        </p:nvSpPr>
        <p:spPr>
          <a:xfrm>
            <a:off x="6273462" y="1265857"/>
            <a:ext cx="46094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reg [2:0] grid_array [n-1:0][n-1:0];</a:t>
            </a:r>
          </a:p>
          <a:p>
            <a:r>
              <a:rPr lang="en-US" b="1" dirty="0">
                <a:latin typeface="Garamond" panose="02020404030301010803" pitchFamily="18" charset="0"/>
              </a:rPr>
              <a:t>wire [2:0] square_color;</a:t>
            </a:r>
          </a:p>
          <a:p>
            <a:r>
              <a:rPr lang="en-US" b="1" dirty="0">
                <a:latin typeface="Garamond" panose="02020404030301010803" pitchFamily="18" charset="0"/>
              </a:rPr>
              <a:t>assign square_color = GPIO_0_D[k:k-2];</a:t>
            </a:r>
          </a:p>
          <a:p>
            <a:r>
              <a:rPr lang="en-US" b="1" dirty="0">
                <a:latin typeface="Garamond" panose="02020404030301010803" pitchFamily="18" charset="0"/>
              </a:rPr>
              <a:t>…</a:t>
            </a:r>
          </a:p>
          <a:p>
            <a:r>
              <a:rPr lang="en-US" b="1" dirty="0">
                <a:latin typeface="Garamond" panose="02020404030301010803" pitchFamily="18" charset="0"/>
              </a:rPr>
              <a:t>always @ (*) begin</a:t>
            </a:r>
          </a:p>
          <a:p>
            <a:r>
              <a:rPr lang="en-US" b="1" dirty="0">
                <a:latin typeface="Garamond" panose="02020404030301010803" pitchFamily="18" charset="0"/>
              </a:rPr>
              <a:t>  if (square_color == 3’d0) begin</a:t>
            </a:r>
          </a:p>
          <a:p>
            <a:r>
              <a:rPr lang="en-US" b="1" dirty="0">
                <a:latin typeface="Garamond" panose="02020404030301010803" pitchFamily="18" charset="0"/>
              </a:rPr>
              <a:t>    grid_array[x][y] = square_color;</a:t>
            </a:r>
          </a:p>
          <a:p>
            <a:r>
              <a:rPr lang="en-US" b="1" dirty="0">
                <a:latin typeface="Garamond" panose="02020404030301010803" pitchFamily="18" charset="0"/>
              </a:rPr>
              <a:t>  end</a:t>
            </a:r>
          </a:p>
          <a:p>
            <a:r>
              <a:rPr lang="en-US" b="1" dirty="0">
                <a:latin typeface="Garamond" panose="02020404030301010803" pitchFamily="18" charset="0"/>
              </a:rPr>
              <a:t>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0AD49B-EC11-49CE-A8DD-5017AA2F407C}"/>
              </a:ext>
            </a:extLst>
          </p:cNvPr>
          <p:cNvCxnSpPr>
            <a:cxnSpLocks/>
          </p:cNvCxnSpPr>
          <p:nvPr/>
        </p:nvCxnSpPr>
        <p:spPr>
          <a:xfrm>
            <a:off x="6126061" y="3898631"/>
            <a:ext cx="4756878" cy="34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8273046-EBB7-4DDF-8465-BA05943AB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64" y="1625087"/>
            <a:ext cx="2809892" cy="3852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0F8F36-7100-4DE0-B8BE-2348B98B33E4}"/>
              </a:ext>
            </a:extLst>
          </p:cNvPr>
          <p:cNvSpPr txBox="1"/>
          <p:nvPr/>
        </p:nvSpPr>
        <p:spPr>
          <a:xfrm>
            <a:off x="4087347" y="3354750"/>
            <a:ext cx="1971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Plenty of ways to implement</a:t>
            </a:r>
          </a:p>
          <a:p>
            <a:r>
              <a:rPr lang="en-US" sz="2000" b="1" dirty="0">
                <a:latin typeface="Garamond" panose="02020404030301010803" pitchFamily="18" charset="0"/>
              </a:rPr>
              <a:t>(pseudocode):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E83E93-5699-4029-860E-008E453AB30A}"/>
              </a:ext>
            </a:extLst>
          </p:cNvPr>
          <p:cNvSpPr txBox="1"/>
          <p:nvPr/>
        </p:nvSpPr>
        <p:spPr>
          <a:xfrm>
            <a:off x="4998974" y="5142824"/>
            <a:ext cx="1274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Garamond" panose="02020404030301010803" pitchFamily="18" charset="0"/>
              </a:rPr>
              <a:t>msg header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A555C0-BE06-46C9-ACB4-25A7B67E5F40}"/>
              </a:ext>
            </a:extLst>
          </p:cNvPr>
          <p:cNvSpPr txBox="1"/>
          <p:nvPr/>
        </p:nvSpPr>
        <p:spPr>
          <a:xfrm>
            <a:off x="4998974" y="5394530"/>
            <a:ext cx="107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Garamond" panose="02020404030301010803" pitchFamily="18" charset="0"/>
              </a:rPr>
              <a:t>msg body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A0C5B-46A1-477F-BC2B-910B651F820E}"/>
              </a:ext>
            </a:extLst>
          </p:cNvPr>
          <p:cNvSpPr txBox="1"/>
          <p:nvPr/>
        </p:nvSpPr>
        <p:spPr>
          <a:xfrm>
            <a:off x="950473" y="5673123"/>
            <a:ext cx="379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Drawback: Consumes a lot of pins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2DCB7-6545-4BE2-B3D2-B9C9A87DF5DC}"/>
              </a:ext>
            </a:extLst>
          </p:cNvPr>
          <p:cNvSpPr txBox="1"/>
          <p:nvPr/>
        </p:nvSpPr>
        <p:spPr>
          <a:xfrm>
            <a:off x="10275562" y="2674705"/>
            <a:ext cx="1524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Garamond" panose="02020404030301010803" pitchFamily="18" charset="0"/>
              </a:rPr>
              <a:t>Arduino sends color directly. Reserved GPIO pins specifically for color.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EF708F-7D2E-4E27-AFB1-169EBCDE6F34}"/>
              </a:ext>
            </a:extLst>
          </p:cNvPr>
          <p:cNvSpPr txBox="1"/>
          <p:nvPr/>
        </p:nvSpPr>
        <p:spPr>
          <a:xfrm>
            <a:off x="10275562" y="4040808"/>
            <a:ext cx="15245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Garamond" panose="02020404030301010803" pitchFamily="18" charset="0"/>
              </a:rPr>
              <a:t>Arduino sends msg header {1:0} + body {5:2} indicating color change should take place at square x,y.</a:t>
            </a:r>
          </a:p>
        </p:txBody>
      </p:sp>
    </p:spTree>
    <p:extLst>
      <p:ext uri="{BB962C8B-B14F-4D97-AF65-F5344CB8AC3E}">
        <p14:creationId xmlns:p14="http://schemas.microsoft.com/office/powerpoint/2010/main" val="403468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Heavily </a:t>
            </a:r>
            <a:r>
              <a:rPr lang="en-US" dirty="0" smtClean="0"/>
              <a:t>dependent </a:t>
            </a:r>
            <a:r>
              <a:rPr lang="en-US" dirty="0" smtClean="0"/>
              <a:t>on </a:t>
            </a:r>
            <a:r>
              <a:rPr lang="en-US" dirty="0" smtClean="0"/>
              <a:t>what </a:t>
            </a:r>
            <a:r>
              <a:rPr lang="en-US" dirty="0"/>
              <a:t>t</a:t>
            </a:r>
            <a:r>
              <a:rPr lang="en-US" dirty="0" smtClean="0"/>
              <a:t>ype </a:t>
            </a:r>
            <a:r>
              <a:rPr lang="en-US" dirty="0" smtClean="0"/>
              <a:t>of </a:t>
            </a:r>
            <a:r>
              <a:rPr lang="en-US" dirty="0" smtClean="0"/>
              <a:t>robot </a:t>
            </a:r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w</a:t>
            </a:r>
            <a:r>
              <a:rPr lang="en-US" dirty="0" smtClean="0"/>
              <a:t>ant </a:t>
            </a:r>
            <a:r>
              <a:rPr lang="en-US" dirty="0" smtClean="0"/>
              <a:t>to </a:t>
            </a:r>
            <a:r>
              <a:rPr lang="en-US" dirty="0" smtClean="0"/>
              <a:t>build</a:t>
            </a:r>
            <a:endParaRPr lang="en-US" dirty="0" smtClean="0"/>
          </a:p>
          <a:p>
            <a:r>
              <a:rPr lang="en-US" dirty="0" smtClean="0"/>
              <a:t>Considerations</a:t>
            </a:r>
          </a:p>
          <a:p>
            <a:pPr lvl="1"/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Usable </a:t>
            </a:r>
            <a:r>
              <a:rPr lang="en-US" dirty="0" smtClean="0"/>
              <a:t>wire </a:t>
            </a:r>
            <a:r>
              <a:rPr lang="en-US" dirty="0"/>
              <a:t>l</a:t>
            </a:r>
            <a:r>
              <a:rPr lang="en-US" dirty="0" smtClean="0"/>
              <a:t>ength</a:t>
            </a:r>
            <a:endParaRPr lang="en-US" dirty="0" smtClean="0"/>
          </a:p>
          <a:p>
            <a:pPr lvl="1"/>
            <a:r>
              <a:rPr lang="en-US" dirty="0" smtClean="0"/>
              <a:t>Device </a:t>
            </a:r>
            <a:r>
              <a:rPr lang="en-US" dirty="0" smtClean="0"/>
              <a:t>pin </a:t>
            </a:r>
            <a:r>
              <a:rPr lang="en-US" dirty="0"/>
              <a:t>c</a:t>
            </a:r>
            <a:r>
              <a:rPr lang="en-US" dirty="0" smtClean="0"/>
              <a:t>ount</a:t>
            </a:r>
            <a:endParaRPr lang="en-US" dirty="0" smtClean="0"/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You can also make your own communication protocol!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6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of this presentation material is based on material discussed in www.circuitbasics.com </a:t>
            </a:r>
          </a:p>
          <a:p>
            <a:pPr lvl="1"/>
            <a:r>
              <a:rPr lang="en-US" dirty="0" smtClean="0"/>
              <a:t>SPI, UART, &amp; I2C</a:t>
            </a:r>
          </a:p>
          <a:p>
            <a:r>
              <a:rPr lang="en-US" dirty="0" smtClean="0"/>
              <a:t>Sparkfun</a:t>
            </a:r>
            <a:r>
              <a:rPr lang="en-US" dirty="0" smtClean="0"/>
              <a:t> also has excellent discussions on these topics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0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526520"/>
            <a:ext cx="10972800" cy="932688"/>
          </a:xfrm>
        </p:spPr>
        <p:txBody>
          <a:bodyPr/>
          <a:lstStyle/>
          <a:p>
            <a:r>
              <a:rPr lang="en-US" dirty="0" smtClean="0"/>
              <a:t>Wired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Wired connectivity is by far the most prevalent type of interconnection on chip</a:t>
            </a:r>
          </a:p>
          <a:p>
            <a:r>
              <a:rPr lang="en-US" dirty="0" smtClean="0"/>
              <a:t>Important to understand how it functions if you intend on combining many chips together on a single board</a:t>
            </a:r>
          </a:p>
          <a:p>
            <a:r>
              <a:rPr lang="en-US" dirty="0" smtClean="0"/>
              <a:t>Allows for a wide variety of interfaces</a:t>
            </a:r>
          </a:p>
          <a:p>
            <a:r>
              <a:rPr lang="en-US" dirty="0" smtClean="0"/>
              <a:t>Reliable, fast, relatively straightforward to implement/understand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Wired?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8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953" y="222732"/>
            <a:ext cx="10972800" cy="932688"/>
          </a:xfrm>
        </p:spPr>
        <p:txBody>
          <a:bodyPr/>
          <a:lstStyle/>
          <a:p>
            <a:r>
              <a:rPr lang="en-US" dirty="0" smtClean="0"/>
              <a:t>Parallel Vs. Serial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3977" t="4394" r="3095" b="4694"/>
          <a:stretch/>
        </p:blipFill>
        <p:spPr>
          <a:xfrm>
            <a:off x="227464" y="2097116"/>
            <a:ext cx="4917744" cy="35757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24" t="8971" r="2903" b="7363"/>
          <a:stretch/>
        </p:blipFill>
        <p:spPr>
          <a:xfrm>
            <a:off x="5513697" y="2986070"/>
            <a:ext cx="6545307" cy="179780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073828" y="5672829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Parallel</a:t>
            </a:r>
            <a:endParaRPr lang="en-US" sz="2800" dirty="0"/>
          </a:p>
        </p:txBody>
      </p:sp>
      <p:sp>
        <p:nvSpPr>
          <p:cNvPr id="53" name="TextBox 52"/>
          <p:cNvSpPr txBox="1"/>
          <p:nvPr/>
        </p:nvSpPr>
        <p:spPr>
          <a:xfrm>
            <a:off x="8298876" y="4783876"/>
            <a:ext cx="974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Serial</a:t>
            </a:r>
            <a:endParaRPr lang="en-US" sz="2800" dirty="0"/>
          </a:p>
        </p:txBody>
      </p:sp>
      <p:sp>
        <p:nvSpPr>
          <p:cNvPr id="54" name="TextBox 53"/>
          <p:cNvSpPr txBox="1"/>
          <p:nvPr/>
        </p:nvSpPr>
        <p:spPr>
          <a:xfrm>
            <a:off x="3670847" y="1225736"/>
            <a:ext cx="5115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Sending Bit Pattern 01000011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33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0" y="1280123"/>
            <a:ext cx="5486400" cy="4367319"/>
          </a:xfrm>
        </p:spPr>
        <p:txBody>
          <a:bodyPr>
            <a:normAutofit/>
          </a:bodyPr>
          <a:lstStyle/>
          <a:p>
            <a:r>
              <a:rPr lang="en-US" dirty="0" smtClean="0"/>
              <a:t>Serial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Simpler </a:t>
            </a:r>
            <a:r>
              <a:rPr lang="en-US" dirty="0" smtClean="0"/>
              <a:t>design </a:t>
            </a:r>
            <a:r>
              <a:rPr lang="en-US" dirty="0" smtClean="0"/>
              <a:t>(fewer wires and pins)</a:t>
            </a:r>
          </a:p>
          <a:p>
            <a:pPr lvl="2"/>
            <a:r>
              <a:rPr lang="en-US" dirty="0" smtClean="0"/>
              <a:t>Can </a:t>
            </a:r>
            <a:r>
              <a:rPr lang="en-US" dirty="0" smtClean="0"/>
              <a:t>be </a:t>
            </a:r>
            <a:r>
              <a:rPr lang="en-US" dirty="0"/>
              <a:t>c</a:t>
            </a:r>
            <a:r>
              <a:rPr lang="en-US" dirty="0" smtClean="0"/>
              <a:t>locked </a:t>
            </a:r>
            <a:r>
              <a:rPr lang="en-US" dirty="0"/>
              <a:t>f</a:t>
            </a:r>
            <a:r>
              <a:rPr lang="en-US" dirty="0" smtClean="0"/>
              <a:t>aster </a:t>
            </a:r>
            <a:r>
              <a:rPr lang="en-US" dirty="0"/>
              <a:t>t</a:t>
            </a:r>
            <a:r>
              <a:rPr lang="en-US" dirty="0" smtClean="0"/>
              <a:t>han </a:t>
            </a:r>
            <a:r>
              <a:rPr lang="en-US" dirty="0"/>
              <a:t>p</a:t>
            </a:r>
            <a:r>
              <a:rPr lang="en-US" dirty="0" smtClean="0"/>
              <a:t>arallel</a:t>
            </a:r>
            <a:endParaRPr lang="en-US" dirty="0" smtClean="0"/>
          </a:p>
          <a:p>
            <a:pPr lvl="2"/>
            <a:r>
              <a:rPr lang="en-US" dirty="0" smtClean="0"/>
              <a:t>Can </a:t>
            </a:r>
            <a:r>
              <a:rPr lang="en-US" dirty="0" smtClean="0"/>
              <a:t>be </a:t>
            </a:r>
            <a:r>
              <a:rPr lang="en-US" dirty="0"/>
              <a:t>a</a:t>
            </a:r>
            <a:r>
              <a:rPr lang="en-US" dirty="0" smtClean="0"/>
              <a:t>synchronous</a:t>
            </a:r>
            <a:endParaRPr lang="en-US" dirty="0" smtClean="0"/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Sends a </a:t>
            </a:r>
            <a:r>
              <a:rPr lang="en-US" dirty="0" smtClean="0"/>
              <a:t>single </a:t>
            </a:r>
            <a:r>
              <a:rPr lang="en-US" dirty="0"/>
              <a:t>s</a:t>
            </a:r>
            <a:r>
              <a:rPr lang="en-US" dirty="0" smtClean="0"/>
              <a:t>tream </a:t>
            </a:r>
            <a:r>
              <a:rPr lang="en-US" dirty="0" smtClean="0"/>
              <a:t>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Vs. Serial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9600" y="1243725"/>
            <a:ext cx="5486400" cy="4367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Parallel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Transmit </a:t>
            </a:r>
            <a:r>
              <a:rPr lang="en-US" dirty="0" smtClean="0"/>
              <a:t>data </a:t>
            </a:r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m</a:t>
            </a:r>
            <a:r>
              <a:rPr lang="en-US" dirty="0" smtClean="0"/>
              <a:t>ultiple </a:t>
            </a:r>
            <a:r>
              <a:rPr lang="en-US" dirty="0"/>
              <a:t>c</a:t>
            </a:r>
            <a:r>
              <a:rPr lang="en-US" dirty="0" smtClean="0"/>
              <a:t>hannels </a:t>
            </a:r>
            <a:r>
              <a:rPr lang="en-US" dirty="0"/>
              <a:t>s</a:t>
            </a:r>
            <a:r>
              <a:rPr lang="en-US" dirty="0" smtClean="0"/>
              <a:t>imultaneously</a:t>
            </a:r>
            <a:endParaRPr lang="en-US" dirty="0" smtClean="0"/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Must </a:t>
            </a:r>
            <a:r>
              <a:rPr lang="en-US" dirty="0" smtClean="0"/>
              <a:t>always </a:t>
            </a:r>
            <a:r>
              <a:rPr lang="en-US" dirty="0"/>
              <a:t>b</a:t>
            </a:r>
            <a:r>
              <a:rPr lang="en-US" dirty="0" smtClean="0"/>
              <a:t>e </a:t>
            </a:r>
            <a:r>
              <a:rPr lang="en-US" dirty="0"/>
              <a:t>c</a:t>
            </a:r>
            <a:r>
              <a:rPr lang="en-US" dirty="0" smtClean="0"/>
              <a:t>locked</a:t>
            </a:r>
            <a:endParaRPr lang="en-US" dirty="0" smtClean="0"/>
          </a:p>
          <a:p>
            <a:pPr lvl="2"/>
            <a:r>
              <a:rPr lang="en-US" dirty="0" smtClean="0"/>
              <a:t>Requires </a:t>
            </a:r>
            <a:r>
              <a:rPr lang="en-US" dirty="0" smtClean="0"/>
              <a:t>more </a:t>
            </a:r>
            <a:r>
              <a:rPr lang="en-US" dirty="0"/>
              <a:t>w</a:t>
            </a:r>
            <a:r>
              <a:rPr lang="en-US" dirty="0" smtClean="0"/>
              <a:t>ires </a:t>
            </a:r>
            <a:r>
              <a:rPr lang="en-US" dirty="0" smtClean="0"/>
              <a:t>and </a:t>
            </a:r>
            <a:r>
              <a:rPr lang="en-US" dirty="0" smtClean="0"/>
              <a:t>pins</a:t>
            </a:r>
            <a:endParaRPr lang="en-US" dirty="0" smtClean="0"/>
          </a:p>
          <a:p>
            <a:pPr lvl="2"/>
            <a:r>
              <a:rPr lang="en-US" dirty="0" smtClean="0"/>
              <a:t>Crosstalk</a:t>
            </a:r>
          </a:p>
          <a:p>
            <a:pPr lvl="2"/>
            <a:r>
              <a:rPr lang="en-US" dirty="0" smtClean="0"/>
              <a:t>Intersymbol Interference (ISI)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09600" y="5590587"/>
            <a:ext cx="11127476" cy="586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PCI: Max Parallel Speed: 4.266 Gbits/s, Max Serial Speed: 256 Gbits/s</a:t>
            </a:r>
          </a:p>
          <a:p>
            <a:pPr lvl="2"/>
            <a:endParaRPr lang="en-US" sz="20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81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58527"/>
            <a:ext cx="10972800" cy="932688"/>
          </a:xfrm>
        </p:spPr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346839"/>
              </p:ext>
            </p:extLst>
          </p:nvPr>
        </p:nvGraphicFramePr>
        <p:xfrm>
          <a:off x="609600" y="1484086"/>
          <a:ext cx="10972800" cy="44101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086">
                  <a:extLst>
                    <a:ext uri="{9D8B030D-6E8A-4147-A177-3AD203B41FA5}">
                      <a16:colId xmlns:a16="http://schemas.microsoft.com/office/drawing/2014/main" val="1339472638"/>
                    </a:ext>
                  </a:extLst>
                </a:gridCol>
                <a:gridCol w="2496457">
                  <a:extLst>
                    <a:ext uri="{9D8B030D-6E8A-4147-A177-3AD203B41FA5}">
                      <a16:colId xmlns:a16="http://schemas.microsoft.com/office/drawing/2014/main" val="227624339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617552033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3818132540"/>
                    </a:ext>
                  </a:extLst>
                </a:gridCol>
              </a:tblGrid>
              <a:tr h="6930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I2C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030404"/>
                  </a:ext>
                </a:extLst>
              </a:tr>
              <a:tr h="69305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Maximum Speed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115200b/s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</a:t>
                      </a:r>
                      <a:r>
                        <a:rPr lang="en-US" dirty="0" smtClean="0"/>
                        <a:t> </a:t>
                      </a:r>
                      <a:r>
                        <a:rPr lang="en-US" sz="2800" dirty="0" smtClean="0"/>
                        <a:t>Mbps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 Mbps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14293"/>
                  </a:ext>
                </a:extLst>
              </a:tr>
              <a:tr h="69305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Synchronous/</a:t>
                      </a:r>
                    </a:p>
                    <a:p>
                      <a:r>
                        <a:rPr lang="en-US" sz="2800" dirty="0" smtClean="0"/>
                        <a:t>Asynchronous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Asynchronous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Synchronous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Synchronous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503698"/>
                  </a:ext>
                </a:extLst>
              </a:tr>
              <a:tr h="69305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# Of Wires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02537"/>
                  </a:ext>
                </a:extLst>
              </a:tr>
              <a:tr h="69305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Max # of</a:t>
                      </a:r>
                      <a:r>
                        <a:rPr lang="en-US" sz="2800" baseline="0" dirty="0" smtClean="0"/>
                        <a:t> Masters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Unlimited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773645"/>
                  </a:ext>
                </a:extLst>
              </a:tr>
              <a:tr h="69305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Max # of Slaves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Unlimited*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1008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47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09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2"/>
            <a:ext cx="5400003" cy="4684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Master </a:t>
            </a:r>
            <a:r>
              <a:rPr lang="en-US" dirty="0" smtClean="0"/>
              <a:t>sends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 smtClean="0"/>
              <a:t>on MOSI </a:t>
            </a:r>
            <a:r>
              <a:rPr lang="en-US" dirty="0" smtClean="0"/>
              <a:t>line</a:t>
            </a:r>
            <a:endParaRPr lang="en-US" dirty="0" smtClean="0"/>
          </a:p>
          <a:p>
            <a:r>
              <a:rPr lang="en-US" dirty="0" smtClean="0"/>
              <a:t>Clocked </a:t>
            </a:r>
            <a:r>
              <a:rPr lang="en-US" dirty="0" smtClean="0"/>
              <a:t>by </a:t>
            </a:r>
            <a:r>
              <a:rPr lang="en-US" dirty="0" smtClean="0"/>
              <a:t>SCLK</a:t>
            </a:r>
          </a:p>
          <a:p>
            <a:r>
              <a:rPr lang="en-US" dirty="0" smtClean="0"/>
              <a:t>One </a:t>
            </a:r>
            <a:r>
              <a:rPr lang="en-US" dirty="0" smtClean="0"/>
              <a:t>bit </a:t>
            </a:r>
            <a:r>
              <a:rPr lang="en-US" dirty="0" smtClean="0"/>
              <a:t>per </a:t>
            </a:r>
            <a:r>
              <a:rPr lang="en-US" dirty="0" smtClean="0"/>
              <a:t>clock </a:t>
            </a:r>
            <a:r>
              <a:rPr lang="en-US" dirty="0"/>
              <a:t>c</a:t>
            </a:r>
            <a:r>
              <a:rPr lang="en-US" dirty="0" smtClean="0"/>
              <a:t>ycle</a:t>
            </a:r>
            <a:endParaRPr lang="en-US" dirty="0" smtClean="0"/>
          </a:p>
          <a:p>
            <a:r>
              <a:rPr lang="en-US" dirty="0" smtClean="0"/>
              <a:t>Configurable </a:t>
            </a:r>
            <a:r>
              <a:rPr lang="en-US" dirty="0" smtClean="0"/>
              <a:t>clock</a:t>
            </a:r>
            <a:endParaRPr lang="en-US" dirty="0" smtClean="0"/>
          </a:p>
          <a:p>
            <a:r>
              <a:rPr lang="en-US" dirty="0" smtClean="0"/>
              <a:t>Multiple </a:t>
            </a:r>
            <a:r>
              <a:rPr lang="en-US" dirty="0" smtClean="0"/>
              <a:t>slaves </a:t>
            </a:r>
            <a:r>
              <a:rPr lang="en-US" dirty="0"/>
              <a:t>c</a:t>
            </a:r>
            <a:r>
              <a:rPr lang="en-US" dirty="0" smtClean="0"/>
              <a:t>ontrolled </a:t>
            </a:r>
            <a:r>
              <a:rPr lang="en-US" dirty="0"/>
              <a:t>b</a:t>
            </a:r>
            <a:r>
              <a:rPr lang="en-US" dirty="0" smtClean="0"/>
              <a:t>y </a:t>
            </a:r>
            <a:r>
              <a:rPr lang="en-US" dirty="0" smtClean="0"/>
              <a:t>SS/CS </a:t>
            </a:r>
            <a:r>
              <a:rPr lang="en-US" dirty="0" smtClean="0"/>
              <a:t>(active </a:t>
            </a:r>
            <a:r>
              <a:rPr lang="en-US" dirty="0"/>
              <a:t>l</a:t>
            </a:r>
            <a:r>
              <a:rPr lang="en-US" dirty="0" smtClean="0"/>
              <a:t>ow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Commonly </a:t>
            </a:r>
            <a:r>
              <a:rPr lang="en-US" dirty="0" smtClean="0"/>
              <a:t>used </a:t>
            </a:r>
            <a:r>
              <a:rPr lang="en-US" dirty="0"/>
              <a:t>f</a:t>
            </a:r>
            <a:r>
              <a:rPr lang="en-US" dirty="0" smtClean="0"/>
              <a:t>or</a:t>
            </a:r>
            <a:r>
              <a:rPr lang="en-US" dirty="0" smtClean="0"/>
              <a:t>: </a:t>
            </a:r>
            <a:r>
              <a:rPr lang="en-US" dirty="0" smtClean="0"/>
              <a:t>memory</a:t>
            </a:r>
            <a:r>
              <a:rPr lang="en-US" dirty="0" smtClean="0"/>
              <a:t>, </a:t>
            </a:r>
            <a:r>
              <a:rPr lang="en-US" dirty="0" smtClean="0"/>
              <a:t>memory </a:t>
            </a:r>
            <a:r>
              <a:rPr lang="en-US" dirty="0"/>
              <a:t>c</a:t>
            </a:r>
            <a:r>
              <a:rPr lang="en-US" dirty="0" smtClean="0"/>
              <a:t>ards</a:t>
            </a:r>
            <a:r>
              <a:rPr lang="en-US" dirty="0" smtClean="0"/>
              <a:t>, </a:t>
            </a:r>
            <a:r>
              <a:rPr lang="en-US" dirty="0" smtClean="0"/>
              <a:t>sensors</a:t>
            </a:r>
            <a:r>
              <a:rPr lang="en-US" dirty="0" smtClean="0"/>
              <a:t>, </a:t>
            </a:r>
            <a:r>
              <a:rPr lang="en-US" dirty="0"/>
              <a:t>d</a:t>
            </a:r>
            <a:r>
              <a:rPr lang="en-US" dirty="0" smtClean="0"/>
              <a:t>isplays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 (Serial Peripheral Interface)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9603" y="1600202"/>
            <a:ext cx="5572797" cy="2609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6857" y="4210052"/>
            <a:ext cx="43006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MOSI = Master Out/Slave In</a:t>
            </a:r>
          </a:p>
          <a:p>
            <a:r>
              <a:rPr lang="en-US" sz="2800" dirty="0" smtClean="0"/>
              <a:t>MISO = Master </a:t>
            </a:r>
            <a:r>
              <a:rPr lang="en-US" sz="2800" dirty="0"/>
              <a:t>I</a:t>
            </a:r>
            <a:r>
              <a:rPr lang="en-US" sz="2800" dirty="0" smtClean="0"/>
              <a:t>n/Slave Out</a:t>
            </a:r>
          </a:p>
          <a:p>
            <a:r>
              <a:rPr lang="en-US" sz="2800" dirty="0" smtClean="0"/>
              <a:t>SCLK = Serial Clock</a:t>
            </a:r>
          </a:p>
          <a:p>
            <a:r>
              <a:rPr lang="en-US" sz="2800" dirty="0" smtClean="0"/>
              <a:t>SS/CS = Slave/Chip Select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55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3533" y="5877105"/>
            <a:ext cx="1233713" cy="957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496" b="7742"/>
          <a:stretch/>
        </p:blipFill>
        <p:spPr>
          <a:xfrm>
            <a:off x="1567546" y="12394"/>
            <a:ext cx="7467599" cy="1497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664" b="7950"/>
          <a:stretch/>
        </p:blipFill>
        <p:spPr>
          <a:xfrm>
            <a:off x="1567544" y="1592871"/>
            <a:ext cx="7467599" cy="1470598"/>
          </a:xfrm>
          <a:prstGeom prst="rect">
            <a:avLst/>
          </a:prstGeom>
        </p:spPr>
      </p:pic>
      <p:pic>
        <p:nvPicPr>
          <p:cNvPr id="1026" name="Picture 2" descr="http://www.circuitbasics.com/wp-content/uploads/2016/01/Introduction-to-SPI-Data-Transmission-Diagram-Master-to-Slave-Data-Transf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4" y="3088796"/>
            <a:ext cx="7467599" cy="19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ircuitbasics.com/wp-content/uploads/2016/01/Introduction-to-SPI-Data-Transmission-Diagram-Slave-to-Master-Data-Transf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3" y="4938136"/>
            <a:ext cx="7467600" cy="19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533" y="-14133"/>
            <a:ext cx="12337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Master</a:t>
            </a:r>
          </a:p>
          <a:p>
            <a:r>
              <a:rPr lang="en-US" sz="2400" dirty="0" smtClean="0"/>
              <a:t>Outputs Clock</a:t>
            </a:r>
          </a:p>
          <a:p>
            <a:r>
              <a:rPr lang="en-US" sz="2400" dirty="0" smtClean="0"/>
              <a:t>Signal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8055" y="1543340"/>
            <a:ext cx="1509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Master</a:t>
            </a:r>
          </a:p>
          <a:p>
            <a:r>
              <a:rPr lang="en-US" sz="2400" dirty="0" smtClean="0"/>
              <a:t>Switches SS/CS Low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035143" y="1903429"/>
            <a:ext cx="1357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Slave Is Activated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055" y="3204140"/>
            <a:ext cx="1640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Master</a:t>
            </a:r>
          </a:p>
          <a:p>
            <a:r>
              <a:rPr lang="en-US" sz="2400" dirty="0" smtClean="0"/>
              <a:t>Sends Data One Bit At A Time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9035143" y="3271741"/>
            <a:ext cx="1680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Slave Reads Bits As They Are Received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3535" y="1526498"/>
            <a:ext cx="11495322" cy="14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8053" y="3072126"/>
            <a:ext cx="11625953" cy="49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535" y="4923622"/>
            <a:ext cx="11495322" cy="14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35143" y="5184982"/>
            <a:ext cx="2423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Slave Responds Along MISO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9027" y="5092275"/>
            <a:ext cx="16981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Master Reads One Bit At a 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68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D_Presentation_Templat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LEED_Presentation_Template</Template>
  <TotalTime>46397</TotalTime>
  <Words>884</Words>
  <Application>Microsoft Office PowerPoint</Application>
  <PresentationFormat>Widescreen</PresentationFormat>
  <Paragraphs>208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Garamond</vt:lpstr>
      <vt:lpstr>Gill Sans MT</vt:lpstr>
      <vt:lpstr>Helvetica</vt:lpstr>
      <vt:lpstr>LEED_Presentation_Template</vt:lpstr>
      <vt:lpstr>Wired Communication</vt:lpstr>
      <vt:lpstr>Schedule &amp; Other Details</vt:lpstr>
      <vt:lpstr>Wired Communication</vt:lpstr>
      <vt:lpstr>Why Wired?</vt:lpstr>
      <vt:lpstr>Parallel Vs. Serial</vt:lpstr>
      <vt:lpstr>Parallel Vs. Serial</vt:lpstr>
      <vt:lpstr>Serial Communication</vt:lpstr>
      <vt:lpstr>SPI (Serial Peripheral Interface)</vt:lpstr>
      <vt:lpstr>PowerPoint Presentation</vt:lpstr>
      <vt:lpstr>SPI</vt:lpstr>
      <vt:lpstr>SPI</vt:lpstr>
      <vt:lpstr>UART (Universal Asynchronous Receiver/Transmitter)</vt:lpstr>
      <vt:lpstr>UART</vt:lpstr>
      <vt:lpstr>PowerPoint Presentation</vt:lpstr>
      <vt:lpstr>UART</vt:lpstr>
      <vt:lpstr>I2C (Inter Integrated Circuit)</vt:lpstr>
      <vt:lpstr>I2C Configurations</vt:lpstr>
      <vt:lpstr>PowerPoint Presentation</vt:lpstr>
      <vt:lpstr>PowerPoint Presentation</vt:lpstr>
      <vt:lpstr>PowerPoint Presentation</vt:lpstr>
      <vt:lpstr>I2C</vt:lpstr>
      <vt:lpstr>Other Serial Devices</vt:lpstr>
      <vt:lpstr>Even More Serial Devices</vt:lpstr>
      <vt:lpstr>Parallel Communication</vt:lpstr>
      <vt:lpstr>Parallel Communication &amp; FPGAs</vt:lpstr>
      <vt:lpstr>Parallel Communication &amp; FPGAs</vt:lpstr>
      <vt:lpstr>Choosing a Protocol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Haron-PetersenLab</dc:creator>
  <cp:lastModifiedBy>haron</cp:lastModifiedBy>
  <cp:revision>325</cp:revision>
  <dcterms:created xsi:type="dcterms:W3CDTF">2017-11-02T03:36:37Z</dcterms:created>
  <dcterms:modified xsi:type="dcterms:W3CDTF">2018-09-25T19:13:02Z</dcterms:modified>
</cp:coreProperties>
</file>